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A5C"/>
    <a:srgbClr val="21E7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6629"/>
    <p:restoredTop sz="96327"/>
  </p:normalViewPr>
  <p:slideViewPr>
    <p:cSldViewPr snapToGrid="0" snapToObjects="1">
      <p:cViewPr>
        <p:scale>
          <a:sx n="100" d="100"/>
          <a:sy n="100" d="100"/>
        </p:scale>
        <p:origin x="656" y="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A61E1-29E0-3F4A-BA98-ABB6C3E03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C467E-5955-F04B-ABA8-C80974B1E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66170-2B33-0245-B968-2EAE1AF47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FE675-ADA4-CD41-B729-223B19023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0CF39-D7DC-9146-B828-43FFE57C1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57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E7DB9-B9F9-1B41-A61C-8272C2063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2EE022-663C-CC49-9C64-14141592C7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1BA4A-A5D0-4A42-94BB-2F7775EA4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3BE8D-FFC8-8F45-8F14-634DF58D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60A40-5B4E-B24C-B415-72A495548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7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1E529D-4123-6E48-8D56-26308F1367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97755D-E0CA-2D46-A0DB-600528C72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28D90-13D8-964B-A32F-232D08850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C7061-87CA-364E-A9FE-5AA21F3D3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66FAB-90CC-A44A-8A00-746C78871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6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DAFE7-0780-8345-B804-05CAC47EF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4DAE-53A0-E64E-8C48-4AB761A8C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1EB30-F091-3D44-8D0E-F65B6BCB9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97B8D-5DA6-3641-A660-53F9DD9B1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F5812-1507-344F-A155-1E7E1E12D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01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9476F-8FDE-B344-BE04-B812F3E37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A14322-7B8F-9347-849F-429F02E67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F42311-A9EC-8A44-8366-A6F32416C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DFDED-89C8-184D-A721-09810A38A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E6FC9-1DC6-A043-91E7-EA7CCCD25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85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E2FB9-2C29-ED4E-BADD-CC2D280C4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5F8EE-531F-B84E-B9C8-09766F3B41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7613D8-B938-FB4F-BEE0-40702904F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78AE98-B46B-1A44-96CF-B74B6F778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00C75A-A873-9F4B-836C-98A32994F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76EE-5AE2-4640-862A-A9B0C6F19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95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9CEEC-7ED7-A84D-B343-347EEFB12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45488-D15B-EB48-AA59-094D2BC6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0454FE-48FC-C44A-B453-9AE812E50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F2FF76-A2D2-484B-AA39-7BEF67626D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673237-B921-5448-8EA4-9D3D4D0F95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7A4422-60C5-CA46-B0CA-45706FF80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28B321-C7C5-654A-AEB8-96F070B9F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7C77F6-7C5F-3045-A146-85D46B370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348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C2CD2-6D6E-144E-9FA1-530FDF73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2D0797-CC19-B449-9317-EA161AC09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359F4D-91CA-6843-868A-E890AF03B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ED622B-B4E6-1747-9999-2AD5BA2A8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22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52063F-726F-F548-AB90-3FA7A3B1F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231B78-7C44-9142-83D2-D4DA5619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6E2B9E-8A80-5B4A-9E65-F959FDA43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19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1783-AC7F-B24E-8AB0-91C7DDE8A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7E12E-C092-C944-9E5B-EA43BC476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F43973-E375-E74A-BFDE-77F2B33FEB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3AD86-C60F-0B4C-9751-F1CFF7569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C2261-A86D-D345-92E1-E08635DA4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9DD53-1230-E14A-9A17-3E3112914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388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FECB-6658-B548-AA3B-B4D294DDF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D60E1C-228D-0540-A2DE-E8D5EB3468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28B9F-3138-6245-BAF8-AA8ACA8A3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862C10-B87A-7A49-855B-1289EC91F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F1C6A-C080-4F48-891F-EDA14986A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E3C82-A19D-3942-83EE-24F1F87A1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66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8B3CF8-8365-4D48-B183-3C93679DB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9C9D9-6A37-6046-B04E-1C4B696F1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E4A40-4923-BB41-B275-9B6569A807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17877E-1A34-F64D-9BCA-C728BB3BAF51}" type="datetimeFigureOut">
              <a:rPr lang="en-US" smtClean="0"/>
              <a:t>2/3/22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953AB-71BA-4F47-B6A5-6B75C0DF0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F575B-DCCB-0041-8D64-58A18357B1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FFA30-6477-DE4B-873F-8310E6C25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3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ACC3CA4-981C-CD41-BE30-F3B9BA0EE612}"/>
              </a:ext>
            </a:extLst>
          </p:cNvPr>
          <p:cNvGrpSpPr/>
          <p:nvPr/>
        </p:nvGrpSpPr>
        <p:grpSpPr>
          <a:xfrm>
            <a:off x="-236894" y="-52040"/>
            <a:ext cx="12710621" cy="6959865"/>
            <a:chOff x="-236894" y="-52040"/>
            <a:chExt cx="12710621" cy="6959865"/>
          </a:xfrm>
        </p:grpSpPr>
        <p:pic>
          <p:nvPicPr>
            <p:cNvPr id="18" name="Picture 17" descr="A close up of a carpet&#10;&#10;Description automatically generated with low confidence">
              <a:extLst>
                <a:ext uri="{FF2B5EF4-FFF2-40B4-BE49-F238E27FC236}">
                  <a16:creationId xmlns:a16="http://schemas.microsoft.com/office/drawing/2014/main" id="{A0B8DD0C-D661-B445-8B3D-B42DB8092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5000"/>
            </a:blip>
            <a:stretch>
              <a:fillRect/>
            </a:stretch>
          </p:blipFill>
          <p:spPr>
            <a:xfrm>
              <a:off x="-236894" y="-52040"/>
              <a:ext cx="12473727" cy="3481040"/>
            </a:xfrm>
            <a:prstGeom prst="rect">
              <a:avLst/>
            </a:prstGeom>
          </p:spPr>
        </p:pic>
        <p:pic>
          <p:nvPicPr>
            <p:cNvPr id="19" name="Picture 18" descr="A close up of a carpet&#10;&#10;Description automatically generated with low confidence">
              <a:extLst>
                <a:ext uri="{FF2B5EF4-FFF2-40B4-BE49-F238E27FC236}">
                  <a16:creationId xmlns:a16="http://schemas.microsoft.com/office/drawing/2014/main" id="{59A67AD6-3B55-FB42-AEEA-9F0E1BC9C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5000"/>
            </a:blip>
            <a:stretch>
              <a:fillRect/>
            </a:stretch>
          </p:blipFill>
          <p:spPr>
            <a:xfrm>
              <a:off x="0" y="3426785"/>
              <a:ext cx="12473727" cy="348104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E0A45924-7274-3E41-A628-767FEB020747}"/>
              </a:ext>
            </a:extLst>
          </p:cNvPr>
          <p:cNvSpPr txBox="1"/>
          <p:nvPr/>
        </p:nvSpPr>
        <p:spPr>
          <a:xfrm>
            <a:off x="178098" y="1690695"/>
            <a:ext cx="2929618" cy="373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latin typeface="Monoid" panose="020B0509040000020004" pitchFamily="49" charset="0"/>
                <a:ea typeface="Monoid" panose="020B0509040000020004" pitchFamily="49" charset="0"/>
              </a:rPr>
              <a:t>Process: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Monoid" panose="020B0509040000020004" pitchFamily="49" charset="0"/>
                <a:ea typeface="Monoid" panose="020B0509040000020004" pitchFamily="49" charset="0"/>
              </a:rPr>
              <a:t>Generate a </a:t>
            </a:r>
            <a:r>
              <a:rPr lang="en-US" sz="1200" b="1" dirty="0">
                <a:latin typeface="Monoid" panose="020B0509040000020004" pitchFamily="49" charset="0"/>
                <a:ea typeface="Monoid" panose="020B0509040000020004" pitchFamily="49" charset="0"/>
              </a:rPr>
              <a:t>random</a:t>
            </a:r>
            <a:r>
              <a:rPr lang="en-US" sz="1200" dirty="0">
                <a:latin typeface="Monoid" panose="020B0509040000020004" pitchFamily="49" charset="0"/>
                <a:ea typeface="Monoid" panose="020B0509040000020004" pitchFamily="49" charset="0"/>
              </a:rPr>
              <a:t> set of points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Monoid" panose="020B0509040000020004" pitchFamily="49" charset="0"/>
                <a:ea typeface="Monoid" panose="020B0509040000020004" pitchFamily="49" charset="0"/>
              </a:rPr>
              <a:t>Render a trend line for this data set with each regression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Monoid" panose="020B0509040000020004" pitchFamily="49" charset="0"/>
                <a:ea typeface="Monoid" panose="020B0509040000020004" pitchFamily="49" charset="0"/>
              </a:rPr>
              <a:t>Repeat this process n times to generate multiple trendlines for each regression</a:t>
            </a:r>
          </a:p>
          <a:p>
            <a:pPr>
              <a:lnSpc>
                <a:spcPct val="150000"/>
              </a:lnSpc>
            </a:pPr>
            <a:endParaRPr lang="en-US" dirty="0">
              <a:latin typeface="Monoid" panose="020B0509040000020004" pitchFamily="49" charset="0"/>
              <a:ea typeface="Monoid" panose="020B0509040000020004" pitchFamily="49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Monoid" panose="020B0509040000020004" pitchFamily="49" charset="0"/>
              <a:ea typeface="Monoid" panose="020B050904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916573-C621-6C47-A061-F9096820E59A}"/>
              </a:ext>
            </a:extLst>
          </p:cNvPr>
          <p:cNvSpPr txBox="1"/>
          <p:nvPr/>
        </p:nvSpPr>
        <p:spPr>
          <a:xfrm>
            <a:off x="5059819" y="389852"/>
            <a:ext cx="6580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Monoid" panose="020B0509040000020004" pitchFamily="49" charset="0"/>
                <a:ea typeface="Monoid" panose="020B0509040000020004" pitchFamily="49" charset="0"/>
              </a:rPr>
              <a:t>Comparing 2 Linear Regression Systems on Random Data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0D00B4B-7FB1-9543-8522-1AED7222DDAC}"/>
                  </a:ext>
                </a:extLst>
              </p:cNvPr>
              <p:cNvSpPr txBox="1"/>
              <p:nvPr/>
            </p:nvSpPr>
            <p:spPr>
              <a:xfrm>
                <a:off x="3107716" y="1690695"/>
                <a:ext cx="3473464" cy="3902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b="1" dirty="0">
                    <a:latin typeface="Monoid" panose="020B0509040000020004" pitchFamily="49" charset="0"/>
                    <a:ea typeface="Monoid" panose="020B0509040000020004" pitchFamily="49" charset="0"/>
                  </a:rPr>
                  <a:t>Regression 1: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Find the average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2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2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</m:oMath>
                </a14:m>
                <a:r>
                  <a:rPr lang="en-US" sz="1200" b="1" dirty="0">
                    <a:latin typeface="Monoid" panose="020B0509040000020004" pitchFamily="49" charset="0"/>
                    <a:ea typeface="Monoid" panose="020B0509040000020004" pitchFamily="49" charset="0"/>
                  </a:rPr>
                  <a:t> </a:t>
                </a:r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and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2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2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 and values for a a given random data set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Calculate a slope using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num>
                      <m:den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den>
                    </m:f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 for each (x, y) in the data set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Take the average of that slope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Solve for y-intercept with any random (x, y)</a:t>
                </a:r>
              </a:p>
              <a:p>
                <a:pPr>
                  <a:lnSpc>
                    <a:spcPct val="150000"/>
                  </a:lnSpc>
                </a:pPr>
                <a:endParaRPr lang="en-US" sz="1200" dirty="0">
                  <a:latin typeface="Monoid" panose="020B0509040000020004" pitchFamily="49" charset="0"/>
                  <a:ea typeface="Monoid" panose="020B0509040000020004" pitchFamily="49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sz="1200" dirty="0">
                  <a:latin typeface="Monoid" panose="020B0509040000020004" pitchFamily="49" charset="0"/>
                  <a:ea typeface="Monoid" panose="020B0509040000020004" pitchFamily="49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0D00B4B-7FB1-9543-8522-1AED7222DD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716" y="1690695"/>
                <a:ext cx="3473464" cy="3902607"/>
              </a:xfrm>
              <a:prstGeom prst="rect">
                <a:avLst/>
              </a:prstGeom>
              <a:blipFill>
                <a:blip r:embed="rId3"/>
                <a:stretch>
                  <a:fillRect l="-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E6F851B-A4BB-6646-A3B7-FB71A9C9195E}"/>
                  </a:ext>
                </a:extLst>
              </p:cNvPr>
              <p:cNvSpPr txBox="1"/>
              <p:nvPr/>
            </p:nvSpPr>
            <p:spPr>
              <a:xfrm>
                <a:off x="6622539" y="1688381"/>
                <a:ext cx="3186423" cy="4925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b="1" dirty="0">
                    <a:latin typeface="Monoid" panose="020B0509040000020004" pitchFamily="49" charset="0"/>
                    <a:ea typeface="Monoid" panose="020B0509040000020004" pitchFamily="49" charset="0"/>
                  </a:rPr>
                  <a:t>Regression 2: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For the 5 points at the beginning and end of the dataset, find the average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 value. 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Render a line from ( 0,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 ) to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)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 is the average y value at the beginning of the dataset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 is the average y value at the end of the dataset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en-US" sz="1200" dirty="0">
                    <a:latin typeface="Monoid" panose="020B0509040000020004" pitchFamily="49" charset="0"/>
                    <a:ea typeface="Monoid" panose="020B0509040000020004" pitchFamily="49" charset="0"/>
                  </a:rPr>
                  <a:t> is final x value in a dataset</a:t>
                </a:r>
              </a:p>
              <a:p>
                <a:pPr>
                  <a:lnSpc>
                    <a:spcPct val="150000"/>
                  </a:lnSpc>
                </a:pPr>
                <a:endParaRPr lang="en-US" sz="1200" dirty="0">
                  <a:latin typeface="Monoid" panose="020B0509040000020004" pitchFamily="49" charset="0"/>
                  <a:ea typeface="Monoid" panose="020B0509040000020004" pitchFamily="49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sz="1200" dirty="0">
                  <a:latin typeface="Monoid" panose="020B0509040000020004" pitchFamily="49" charset="0"/>
                  <a:ea typeface="Monoid" panose="020B0509040000020004" pitchFamily="49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sz="1200" dirty="0">
                  <a:latin typeface="Monoid" panose="020B0509040000020004" pitchFamily="49" charset="0"/>
                  <a:ea typeface="Monoid" panose="020B0509040000020004" pitchFamily="49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sz="1200" dirty="0">
                  <a:latin typeface="Monoid" panose="020B0509040000020004" pitchFamily="49" charset="0"/>
                  <a:ea typeface="Monoid" panose="020B0509040000020004" pitchFamily="49" charset="0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E6F851B-A4BB-6646-A3B7-FB71A9C91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22539" y="1688381"/>
                <a:ext cx="3186423" cy="4925772"/>
              </a:xfrm>
              <a:prstGeom prst="rect">
                <a:avLst/>
              </a:prstGeom>
              <a:blipFill>
                <a:blip r:embed="rId4"/>
                <a:stretch>
                  <a:fillRect l="-11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20D68961-E1FA-BE4D-8F41-17C1CF529182}"/>
              </a:ext>
            </a:extLst>
          </p:cNvPr>
          <p:cNvSpPr txBox="1"/>
          <p:nvPr/>
        </p:nvSpPr>
        <p:spPr>
          <a:xfrm>
            <a:off x="178098" y="100536"/>
            <a:ext cx="58366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Monoid" panose="020B0509040000020004" pitchFamily="49" charset="0"/>
                <a:ea typeface="Monoid" panose="020B0509040000020004" pitchFamily="49" charset="0"/>
              </a:rPr>
              <a:t>SLOPED COMPARISONS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1FB90A-E610-5E44-9F87-BF0CFD90669E}"/>
              </a:ext>
            </a:extLst>
          </p:cNvPr>
          <p:cNvSpPr/>
          <p:nvPr/>
        </p:nvSpPr>
        <p:spPr>
          <a:xfrm>
            <a:off x="3389365" y="5512821"/>
            <a:ext cx="1210588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Monoid" panose="020B0509040000020004" pitchFamily="49" charset="0"/>
                <a:ea typeface="Monoid" panose="020B0509040000020004" pitchFamily="49" charset="0"/>
              </a:rPr>
              <a:t>Marked by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7C2EB9-3D1B-D44C-BF0D-B7E5B326EEB2}"/>
              </a:ext>
            </a:extLst>
          </p:cNvPr>
          <p:cNvSpPr/>
          <p:nvPr/>
        </p:nvSpPr>
        <p:spPr>
          <a:xfrm>
            <a:off x="6698978" y="5593302"/>
            <a:ext cx="1210588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Monoid" panose="020B0509040000020004" pitchFamily="49" charset="0"/>
                <a:ea typeface="Monoid" panose="020B0509040000020004" pitchFamily="49" charset="0"/>
              </a:rPr>
              <a:t>Marked by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967752-81FE-484F-AE07-A8154CA9C104}"/>
              </a:ext>
            </a:extLst>
          </p:cNvPr>
          <p:cNvSpPr/>
          <p:nvPr/>
        </p:nvSpPr>
        <p:spPr>
          <a:xfrm>
            <a:off x="4599953" y="5524012"/>
            <a:ext cx="388770" cy="403997"/>
          </a:xfrm>
          <a:prstGeom prst="rect">
            <a:avLst/>
          </a:prstGeom>
          <a:solidFill>
            <a:srgbClr val="21E7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396993-5BDB-2641-8C2A-E5E07BF72BC6}"/>
              </a:ext>
            </a:extLst>
          </p:cNvPr>
          <p:cNvSpPr/>
          <p:nvPr/>
        </p:nvSpPr>
        <p:spPr>
          <a:xfrm>
            <a:off x="7868750" y="5532747"/>
            <a:ext cx="388770" cy="403997"/>
          </a:xfrm>
          <a:prstGeom prst="rect">
            <a:avLst/>
          </a:prstGeom>
          <a:solidFill>
            <a:srgbClr val="00AA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D9C945-336C-004F-A501-0675E13D5E8D}"/>
              </a:ext>
            </a:extLst>
          </p:cNvPr>
          <p:cNvSpPr txBox="1"/>
          <p:nvPr/>
        </p:nvSpPr>
        <p:spPr>
          <a:xfrm>
            <a:off x="9817668" y="1610905"/>
            <a:ext cx="2196234" cy="4564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latin typeface="Monoid" panose="020B0509040000020004" pitchFamily="49" charset="0"/>
                <a:ea typeface="Monoid" panose="020B0509040000020004" pitchFamily="49" charset="0"/>
              </a:rPr>
              <a:t>Comparisons: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Monoid" panose="020B0509040000020004" pitchFamily="49" charset="0"/>
                <a:ea typeface="Monoid" panose="020B0509040000020004" pitchFamily="49" charset="0"/>
              </a:rPr>
              <a:t>Different equations were used to generate the random datasets, to test the effectiveness of these regressions across multiple standards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Monoid" panose="020B0509040000020004" pitchFamily="49" charset="0"/>
              <a:ea typeface="Monoid" panose="020B05090400000200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Monoid" panose="020B0509040000020004" pitchFamily="49" charset="0"/>
                <a:ea typeface="Monoid" panose="020B0509040000020004" pitchFamily="49" charset="0"/>
              </a:rPr>
              <a:t>The vertical range of the points, ∆y, was also changed</a:t>
            </a:r>
          </a:p>
          <a:p>
            <a:pPr>
              <a:lnSpc>
                <a:spcPct val="150000"/>
              </a:lnSpc>
            </a:pPr>
            <a:endParaRPr lang="en-US" dirty="0">
              <a:latin typeface="Monoid" panose="020B0509040000020004" pitchFamily="49" charset="0"/>
              <a:ea typeface="Monoid" panose="020B0509040000020004" pitchFamily="49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Monoid" panose="020B0509040000020004" pitchFamily="49" charset="0"/>
              <a:ea typeface="Monoid" panose="020B050904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589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77ECD88-AD4D-0349-B500-1C4813C59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11" y="-181046"/>
            <a:ext cx="11156576" cy="3940512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C7385F3C-A688-2742-8BF8-B2FF39695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923" y="3261999"/>
            <a:ext cx="11264152" cy="39785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22D757C-9656-BA4C-9CDA-9A61C976DD41}"/>
              </a:ext>
            </a:extLst>
          </p:cNvPr>
          <p:cNvSpPr txBox="1"/>
          <p:nvPr/>
        </p:nvSpPr>
        <p:spPr>
          <a:xfrm>
            <a:off x="4238686" y="1921808"/>
            <a:ext cx="1760179" cy="314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latin typeface="Monoid" panose="020B0509040000020004" pitchFamily="49" charset="0"/>
                <a:ea typeface="Monoid" panose="020B0509040000020004" pitchFamily="49" charset="0"/>
              </a:rPr>
              <a:t>Y = 20(x * 0.05)</a:t>
            </a:r>
            <a:endParaRPr lang="en-US" sz="1000" dirty="0">
              <a:latin typeface="Monoid" panose="020B0509040000020004" pitchFamily="49" charset="0"/>
              <a:ea typeface="Monoid" panose="020B050904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CC2CBF-0E7F-4B47-9775-6C1630903A5D}"/>
              </a:ext>
            </a:extLst>
          </p:cNvPr>
          <p:cNvSpPr txBox="1"/>
          <p:nvPr/>
        </p:nvSpPr>
        <p:spPr>
          <a:xfrm>
            <a:off x="4238686" y="274517"/>
            <a:ext cx="1076892" cy="314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latin typeface="Monoid" panose="020B0509040000020004" pitchFamily="49" charset="0"/>
                <a:ea typeface="Monoid" panose="020B0509040000020004" pitchFamily="49" charset="0"/>
              </a:rPr>
              <a:t>Y = 0.9x</a:t>
            </a:r>
            <a:endParaRPr lang="en-US" sz="1000" dirty="0">
              <a:latin typeface="Monoid" panose="020B0509040000020004" pitchFamily="49" charset="0"/>
              <a:ea typeface="Monoid" panose="020B050904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28BD40-DCB3-7447-977C-71A63CE41070}"/>
              </a:ext>
            </a:extLst>
          </p:cNvPr>
          <p:cNvSpPr txBox="1"/>
          <p:nvPr/>
        </p:nvSpPr>
        <p:spPr>
          <a:xfrm>
            <a:off x="934453" y="274517"/>
            <a:ext cx="1076892" cy="314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latin typeface="Monoid" panose="020B0509040000020004" pitchFamily="49" charset="0"/>
                <a:ea typeface="Monoid" panose="020B0509040000020004" pitchFamily="49" charset="0"/>
              </a:rPr>
              <a:t>Y = 0</a:t>
            </a:r>
            <a:endParaRPr lang="en-US" sz="1000" dirty="0">
              <a:latin typeface="Monoid" panose="020B0509040000020004" pitchFamily="49" charset="0"/>
              <a:ea typeface="Monoid" panose="020B050904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4C1626-0C18-194F-95E5-A409312C037D}"/>
              </a:ext>
            </a:extLst>
          </p:cNvPr>
          <p:cNvSpPr txBox="1"/>
          <p:nvPr/>
        </p:nvSpPr>
        <p:spPr>
          <a:xfrm>
            <a:off x="934453" y="1931549"/>
            <a:ext cx="1076892" cy="314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latin typeface="Monoid" panose="020B0509040000020004" pitchFamily="49" charset="0"/>
                <a:ea typeface="Monoid" panose="020B0509040000020004" pitchFamily="49" charset="0"/>
              </a:rPr>
              <a:t>Y = 0.1x</a:t>
            </a:r>
            <a:endParaRPr lang="en-US" sz="1000" dirty="0">
              <a:latin typeface="Monoid" panose="020B0509040000020004" pitchFamily="49" charset="0"/>
              <a:ea typeface="Monoid" panose="020B05090400000200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C25BE-4DBA-9B42-B616-B5B986851869}"/>
              </a:ext>
            </a:extLst>
          </p:cNvPr>
          <p:cNvSpPr txBox="1"/>
          <p:nvPr/>
        </p:nvSpPr>
        <p:spPr>
          <a:xfrm>
            <a:off x="7628329" y="345584"/>
            <a:ext cx="2219055" cy="314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latin typeface="Monoid" panose="020B0509040000020004" pitchFamily="49" charset="0"/>
                <a:ea typeface="Monoid" panose="020B0509040000020004" pitchFamily="49" charset="0"/>
              </a:rPr>
              <a:t>Y = 0.005(x - 250)^2</a:t>
            </a:r>
            <a:endParaRPr lang="en-US" sz="1000" dirty="0">
              <a:latin typeface="Monoid" panose="020B0509040000020004" pitchFamily="49" charset="0"/>
              <a:ea typeface="Monoid" panose="020B050904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ED4346-0894-154A-A2A0-C62902F9A4D6}"/>
              </a:ext>
            </a:extLst>
          </p:cNvPr>
          <p:cNvSpPr txBox="1"/>
          <p:nvPr/>
        </p:nvSpPr>
        <p:spPr>
          <a:xfrm>
            <a:off x="9768629" y="2857672"/>
            <a:ext cx="1076892" cy="314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b="1" dirty="0">
                <a:latin typeface="Monoid" panose="020B0509040000020004" pitchFamily="49" charset="0"/>
                <a:ea typeface="Monoid" panose="020B0509040000020004" pitchFamily="49" charset="0"/>
              </a:rPr>
              <a:t>∆y = 50</a:t>
            </a:r>
            <a:endParaRPr lang="en-US" sz="1000" b="1" dirty="0">
              <a:latin typeface="Monoid" panose="020B0509040000020004" pitchFamily="49" charset="0"/>
              <a:ea typeface="Monoid" panose="020B050904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8742E6-1295-AF43-A943-6EBDFE7DB96F}"/>
              </a:ext>
            </a:extLst>
          </p:cNvPr>
          <p:cNvSpPr txBox="1"/>
          <p:nvPr/>
        </p:nvSpPr>
        <p:spPr>
          <a:xfrm>
            <a:off x="9838834" y="6355161"/>
            <a:ext cx="1076892" cy="314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b="1" dirty="0">
                <a:latin typeface="Monoid" panose="020B0509040000020004" pitchFamily="49" charset="0"/>
                <a:ea typeface="Monoid" panose="020B0509040000020004" pitchFamily="49" charset="0"/>
              </a:rPr>
              <a:t>∆y = 250</a:t>
            </a:r>
            <a:endParaRPr lang="en-US" sz="1000" b="1" dirty="0">
              <a:latin typeface="Monoid" panose="020B0509040000020004" pitchFamily="49" charset="0"/>
              <a:ea typeface="Monoid" panose="020B050904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338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235</Words>
  <Application>Microsoft Macintosh PowerPoint</Application>
  <PresentationFormat>Widescreen</PresentationFormat>
  <Paragraphs>32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Monoid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J Masse</dc:creator>
  <cp:lastModifiedBy>Brian J Masse</cp:lastModifiedBy>
  <cp:revision>1</cp:revision>
  <dcterms:created xsi:type="dcterms:W3CDTF">2022-02-03T17:50:11Z</dcterms:created>
  <dcterms:modified xsi:type="dcterms:W3CDTF">2022-02-03T18:20:39Z</dcterms:modified>
</cp:coreProperties>
</file>

<file path=docProps/thumbnail.jpeg>
</file>